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307" r:id="rId3"/>
    <p:sldId id="284" r:id="rId4"/>
    <p:sldId id="286" r:id="rId5"/>
    <p:sldId id="285" r:id="rId6"/>
    <p:sldId id="293" r:id="rId7"/>
    <p:sldId id="309" r:id="rId8"/>
    <p:sldId id="310" r:id="rId9"/>
    <p:sldId id="323" r:id="rId10"/>
    <p:sldId id="311" r:id="rId11"/>
    <p:sldId id="326" r:id="rId12"/>
    <p:sldId id="327" r:id="rId13"/>
    <p:sldId id="305" r:id="rId14"/>
    <p:sldId id="325" r:id="rId15"/>
    <p:sldId id="317" r:id="rId16"/>
    <p:sldId id="329" r:id="rId17"/>
    <p:sldId id="314" r:id="rId18"/>
    <p:sldId id="315" r:id="rId19"/>
    <p:sldId id="316" r:id="rId20"/>
    <p:sldId id="328" r:id="rId21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79221" autoAdjust="0"/>
  </p:normalViewPr>
  <p:slideViewPr>
    <p:cSldViewPr>
      <p:cViewPr varScale="1">
        <p:scale>
          <a:sx n="57" d="100"/>
          <a:sy n="57" d="100"/>
        </p:scale>
        <p:origin x="11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37B4735-237A-4832-936B-6E3A74B882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6C3E852-AB72-4F17-9072-39D05E29CAE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7564EA-632E-4E42-8BFA-0B221496E79E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82C50446-46E7-464D-9208-E265353922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C123B164-F54F-4BF3-AA8B-2ACF3A196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5752D9-C3F1-4AA9-BAE0-F2E5DD0402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AD0FE89-5734-49A8-855A-57443C01A4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0EC5512-15E3-474C-9819-DE6577291DB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>
            <a:extLst>
              <a:ext uri="{FF2B5EF4-FFF2-40B4-BE49-F238E27FC236}">
                <a16:creationId xmlns:a16="http://schemas.microsoft.com/office/drawing/2014/main" id="{8A8213B4-C32B-4EC1-8D1C-9F09D8CF64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Segnaposto note 2">
            <a:extLst>
              <a:ext uri="{FF2B5EF4-FFF2-40B4-BE49-F238E27FC236}">
                <a16:creationId xmlns:a16="http://schemas.microsoft.com/office/drawing/2014/main" id="{FCE7EAEF-96F7-424C-AC5B-0DCCD998F1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5124" name="Segnaposto numero diapositiva 3">
            <a:extLst>
              <a:ext uri="{FF2B5EF4-FFF2-40B4-BE49-F238E27FC236}">
                <a16:creationId xmlns:a16="http://schemas.microsoft.com/office/drawing/2014/main" id="{355E5FE1-2BA5-437B-8A61-8D8422A37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2CACDDB-7CBA-475C-B72A-FB2B67DE8E5E}" type="slidenum">
              <a:rPr lang="it-IT" altLang="it-IT"/>
              <a:pPr/>
              <a:t>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EC5512-15E3-474C-9819-DE6577291DBC}" type="slidenum">
              <a:rPr lang="it-IT" altLang="it-IT" smtClean="0"/>
              <a:pPr>
                <a:defRPr/>
              </a:pPr>
              <a:t>20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1497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F475625F-CA7A-4053-9301-04227703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6081-2314-4A61-94FF-6C2AA69F4F91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16C1F7D0-BCB4-4823-86F0-0AB1B982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>
            <a:extLst>
              <a:ext uri="{FF2B5EF4-FFF2-40B4-BE49-F238E27FC236}">
                <a16:creationId xmlns:a16="http://schemas.microsoft.com/office/drawing/2014/main" id="{67DE4445-DFA3-4CD0-996B-A7BAD799D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B0333-0FEC-4BA3-B0AF-A7915AA9C13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096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6091A644-00EC-4465-860D-98291AA0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E8142-6022-4588-B589-0FC15055A87A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4F577BD7-8CCE-444E-8F76-8F4473F38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>
            <a:extLst>
              <a:ext uri="{FF2B5EF4-FFF2-40B4-BE49-F238E27FC236}">
                <a16:creationId xmlns:a16="http://schemas.microsoft.com/office/drawing/2014/main" id="{87D0BFC2-1FD7-4B9C-A381-5BF978AB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CA4F-9B20-4850-BBE6-DA34FB17D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802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1F76AC42-5EAD-4790-A2BB-992573D25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8EDF7-17F5-4EE2-B07B-9BB973D14D64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2035392C-554C-46AB-941C-EA13F198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>
            <a:extLst>
              <a:ext uri="{FF2B5EF4-FFF2-40B4-BE49-F238E27FC236}">
                <a16:creationId xmlns:a16="http://schemas.microsoft.com/office/drawing/2014/main" id="{9FC3A5ED-3B7C-419B-B09A-59C5EF44F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467D3-D67C-4CDB-9293-1680A46397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321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F1C0658D-AB3F-490D-9ABC-D220A51D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2CFAB-2D89-4956-B992-093687046BEA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3CE67543-980B-4B0D-A12A-D6E84BCA3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>
            <a:extLst>
              <a:ext uri="{FF2B5EF4-FFF2-40B4-BE49-F238E27FC236}">
                <a16:creationId xmlns:a16="http://schemas.microsoft.com/office/drawing/2014/main" id="{D6E468C8-1E7B-4B88-A8CC-E8BD295EE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3E14A-6EA2-4C74-8384-342FD57065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41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13">
            <a:extLst>
              <a:ext uri="{FF2B5EF4-FFF2-40B4-BE49-F238E27FC236}">
                <a16:creationId xmlns:a16="http://schemas.microsoft.com/office/drawing/2014/main" id="{E51572A3-7B35-4B7B-9D91-71306F8D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ADB4B-952A-4A08-8505-558FC5EE7F76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05D4693D-BFEB-488B-A9E1-CF190763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>
            <a:extLst>
              <a:ext uri="{FF2B5EF4-FFF2-40B4-BE49-F238E27FC236}">
                <a16:creationId xmlns:a16="http://schemas.microsoft.com/office/drawing/2014/main" id="{394BF0D4-9B7C-4048-97D5-A401D3E15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78229-F057-4F09-B7B8-067582CFFB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8211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13">
            <a:extLst>
              <a:ext uri="{FF2B5EF4-FFF2-40B4-BE49-F238E27FC236}">
                <a16:creationId xmlns:a16="http://schemas.microsoft.com/office/drawing/2014/main" id="{4F71C49A-7FAB-43B3-A0D9-E58C1857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2782A-9EF0-44D2-88CE-5E8FBC40E582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6" name="Segnaposto piè di pagina 2">
            <a:extLst>
              <a:ext uri="{FF2B5EF4-FFF2-40B4-BE49-F238E27FC236}">
                <a16:creationId xmlns:a16="http://schemas.microsoft.com/office/drawing/2014/main" id="{D729AC00-5BB7-4436-BC83-41A40C23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>
            <a:extLst>
              <a:ext uri="{FF2B5EF4-FFF2-40B4-BE49-F238E27FC236}">
                <a16:creationId xmlns:a16="http://schemas.microsoft.com/office/drawing/2014/main" id="{354A20A9-3C8F-4C19-A19D-05C10E1C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A2834-0416-4CA2-9E80-3627D42A610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448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13">
            <a:extLst>
              <a:ext uri="{FF2B5EF4-FFF2-40B4-BE49-F238E27FC236}">
                <a16:creationId xmlns:a16="http://schemas.microsoft.com/office/drawing/2014/main" id="{C14CE147-73EF-45CA-ADC3-1A062DB4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AA128-DFE7-4133-80E4-9E5A49E1BD1E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8" name="Segnaposto piè di pagina 2">
            <a:extLst>
              <a:ext uri="{FF2B5EF4-FFF2-40B4-BE49-F238E27FC236}">
                <a16:creationId xmlns:a16="http://schemas.microsoft.com/office/drawing/2014/main" id="{E885E93B-C207-47EB-928A-75CEC556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22">
            <a:extLst>
              <a:ext uri="{FF2B5EF4-FFF2-40B4-BE49-F238E27FC236}">
                <a16:creationId xmlns:a16="http://schemas.microsoft.com/office/drawing/2014/main" id="{8858C997-7D07-4133-9BF7-74899E97F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D7777-8406-4469-AEE7-1C0430EEC7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9429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13">
            <a:extLst>
              <a:ext uri="{FF2B5EF4-FFF2-40B4-BE49-F238E27FC236}">
                <a16:creationId xmlns:a16="http://schemas.microsoft.com/office/drawing/2014/main" id="{1EC9ED86-C1A8-4546-8B56-523C0603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CA832-E42A-4C3A-BD5B-82AE499F521B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A42B08F6-90C9-4918-A1CE-91DDB9B3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2">
            <a:extLst>
              <a:ext uri="{FF2B5EF4-FFF2-40B4-BE49-F238E27FC236}">
                <a16:creationId xmlns:a16="http://schemas.microsoft.com/office/drawing/2014/main" id="{B57F2B2E-0922-486F-9B1F-F29EFBF77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E742D-76FC-45C4-9496-7FF8E4DD19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752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>
            <a:extLst>
              <a:ext uri="{FF2B5EF4-FFF2-40B4-BE49-F238E27FC236}">
                <a16:creationId xmlns:a16="http://schemas.microsoft.com/office/drawing/2014/main" id="{2CD7CA9B-A1B9-48F4-8270-6445C9BE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CF6B6-31B4-4AC4-8A31-BE65EA927D87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EF1D8C-9BC6-4484-9B60-14BAAEB4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22">
            <a:extLst>
              <a:ext uri="{FF2B5EF4-FFF2-40B4-BE49-F238E27FC236}">
                <a16:creationId xmlns:a16="http://schemas.microsoft.com/office/drawing/2014/main" id="{D2652070-A4C7-42DC-A7AF-CFCD652E2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0BE71-E5D8-41AC-9267-AE330702207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304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13">
            <a:extLst>
              <a:ext uri="{FF2B5EF4-FFF2-40B4-BE49-F238E27FC236}">
                <a16:creationId xmlns:a16="http://schemas.microsoft.com/office/drawing/2014/main" id="{71D106CE-3AF4-4726-8CC0-1E6852438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988E-1FAF-4832-893F-6BB59BA88A6F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6" name="Segnaposto piè di pagina 2">
            <a:extLst>
              <a:ext uri="{FF2B5EF4-FFF2-40B4-BE49-F238E27FC236}">
                <a16:creationId xmlns:a16="http://schemas.microsoft.com/office/drawing/2014/main" id="{C4FD7C08-7A24-474E-AC4E-83995CB5D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>
            <a:extLst>
              <a:ext uri="{FF2B5EF4-FFF2-40B4-BE49-F238E27FC236}">
                <a16:creationId xmlns:a16="http://schemas.microsoft.com/office/drawing/2014/main" id="{1E3045D6-C81F-411E-90C1-B9867CBDC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5C7A7-19FE-484C-BE43-13E7EA3E89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296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13">
            <a:extLst>
              <a:ext uri="{FF2B5EF4-FFF2-40B4-BE49-F238E27FC236}">
                <a16:creationId xmlns:a16="http://schemas.microsoft.com/office/drawing/2014/main" id="{B1A6E9A0-166C-4F81-BA68-ED9FDCA9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73843-06BA-4048-A269-EC70AAA562A0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6" name="Segnaposto piè di pagina 2">
            <a:extLst>
              <a:ext uri="{FF2B5EF4-FFF2-40B4-BE49-F238E27FC236}">
                <a16:creationId xmlns:a16="http://schemas.microsoft.com/office/drawing/2014/main" id="{35A1B680-6B4F-4D30-A867-8366E2EB2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>
            <a:extLst>
              <a:ext uri="{FF2B5EF4-FFF2-40B4-BE49-F238E27FC236}">
                <a16:creationId xmlns:a16="http://schemas.microsoft.com/office/drawing/2014/main" id="{1D2144C1-CF42-47AE-B4D2-4CDE4B4D1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1112C-8DEA-4551-8A35-C0E5672B65E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0815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>
            <a:extLst>
              <a:ext uri="{FF2B5EF4-FFF2-40B4-BE49-F238E27FC236}">
                <a16:creationId xmlns:a16="http://schemas.microsoft.com/office/drawing/2014/main" id="{5F01EB1E-8BFA-407F-B0BB-7346DA60F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27" name="Segnaposto testo 12">
            <a:extLst>
              <a:ext uri="{FF2B5EF4-FFF2-40B4-BE49-F238E27FC236}">
                <a16:creationId xmlns:a16="http://schemas.microsoft.com/office/drawing/2014/main" id="{039C4F51-CA87-42C2-81E9-AE17140873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14" name="Segnaposto data 13">
            <a:extLst>
              <a:ext uri="{FF2B5EF4-FFF2-40B4-BE49-F238E27FC236}">
                <a16:creationId xmlns:a16="http://schemas.microsoft.com/office/drawing/2014/main" id="{16A76E9B-6C9E-4DF5-B881-5D2C60062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D72B86D2-D2DA-4486-B560-07E87076BA6C}" type="datetimeFigureOut">
              <a:rPr lang="it-IT"/>
              <a:pPr>
                <a:defRPr/>
              </a:pPr>
              <a:t>16/12/2020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67ADBA1-BBDF-4BA6-ABF1-794C14705B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3" name="Segnaposto numero diapositiva 22">
            <a:extLst>
              <a:ext uri="{FF2B5EF4-FFF2-40B4-BE49-F238E27FC236}">
                <a16:creationId xmlns:a16="http://schemas.microsoft.com/office/drawing/2014/main" id="{487B1274-C5E1-4AB0-8C19-7CF8CAE41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E22EB71-A695-491D-BE2C-8FCE1EFFEE1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anose="05020102010507070707" pitchFamily="82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82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82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8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40C317-059B-43CE-8512-D6FF3713E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000" dirty="0">
                <a:solidFill>
                  <a:srgbClr val="FF0000"/>
                </a:solidFill>
              </a:rPr>
              <a:t>L’IDENTITA’ </a:t>
            </a:r>
            <a:r>
              <a:rPr lang="it-IT" sz="4000" dirty="0" err="1">
                <a:solidFill>
                  <a:srgbClr val="FF0000"/>
                </a:solidFill>
              </a:rPr>
              <a:t>professionalE</a:t>
            </a:r>
            <a:r>
              <a:rPr lang="it-IT" sz="4000" dirty="0">
                <a:solidFill>
                  <a:srgbClr val="FF0000"/>
                </a:solidFill>
              </a:rPr>
              <a:t> </a:t>
            </a:r>
            <a:br>
              <a:rPr lang="it-IT" sz="4000" dirty="0">
                <a:solidFill>
                  <a:srgbClr val="FF0000"/>
                </a:solidFill>
              </a:rPr>
            </a:br>
            <a:r>
              <a:rPr lang="it-IT" sz="4000" dirty="0">
                <a:solidFill>
                  <a:srgbClr val="FF0000"/>
                </a:solidFill>
              </a:rPr>
              <a:t>DEL docente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5D87FB-0442-4510-9B93-0523C4837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Dario D’Andrea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Ex dirigente scolastico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Esperto di politiche e processi formativi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None/>
              <a:defRPr/>
            </a:pPr>
            <a:endParaRPr lang="it-IT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16 dicembre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ttangolo 1">
            <a:extLst>
              <a:ext uri="{FF2B5EF4-FFF2-40B4-BE49-F238E27FC236}">
                <a16:creationId xmlns:a16="http://schemas.microsoft.com/office/drawing/2014/main" id="{42811271-1406-407B-AEEB-846236366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8" y="620713"/>
            <a:ext cx="8137525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it-IT" altLang="it-IT" sz="2800" b="1" dirty="0"/>
              <a:t>Le trasmissioni standardizzate e normative delle conoscenze, che comunicano contenuti invarianti pensati per individui medi, non sono più adeguate</a:t>
            </a:r>
            <a:r>
              <a:rPr lang="it-IT" altLang="it-IT" sz="2800" dirty="0"/>
              <a:t>. Al contrario, la scuola è chiamata a realizzare percorsi formativi sempre più rispondenti alle inclinazioni personali degli studenti, nella prospettiva di valorizzare gli aspetti peculiari della personalità di ognuno.</a:t>
            </a:r>
          </a:p>
          <a:p>
            <a:pPr algn="ctr"/>
            <a:r>
              <a:rPr lang="it-IT" altLang="it-IT" sz="2800" dirty="0"/>
              <a:t>…</a:t>
            </a:r>
          </a:p>
          <a:p>
            <a:pPr algn="just"/>
            <a:r>
              <a:rPr lang="it-IT" altLang="it-IT" sz="2800" dirty="0"/>
              <a:t>In questa prospettiva, </a:t>
            </a:r>
            <a:r>
              <a:rPr lang="it-IT" altLang="it-IT" sz="2800" b="1" dirty="0"/>
              <a:t>i docenti dovranno pensare e realizzare i loro progetti educativi e didattici non per individui astratti, ma per persone che vivono qui e ora</a:t>
            </a:r>
            <a:r>
              <a:rPr lang="it-IT" altLang="it-IT" sz="2800" dirty="0"/>
              <a:t>, che sollevano precise domande esistenziali, </a:t>
            </a:r>
            <a:r>
              <a:rPr lang="it-IT" altLang="it-IT" sz="2800" b="1" dirty="0"/>
              <a:t>che vanno alla ricerca di orizzonti di significato</a:t>
            </a:r>
            <a:r>
              <a:rPr lang="it-IT" altLang="it-IT" sz="28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82143-36B6-4CDF-9915-0F67A32A1BE7}"/>
              </a:ext>
            </a:extLst>
          </p:cNvPr>
          <p:cNvSpPr txBox="1"/>
          <p:nvPr/>
        </p:nvSpPr>
        <p:spPr>
          <a:xfrm>
            <a:off x="611560" y="551289"/>
            <a:ext cx="7920880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32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Altri dati di contesto: </a:t>
            </a:r>
          </a:p>
          <a:p>
            <a:pPr algn="just"/>
            <a:r>
              <a:rPr lang="it-IT" sz="32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il «fallimento formativo»</a:t>
            </a:r>
          </a:p>
          <a:p>
            <a:pPr algn="just"/>
            <a:endParaRPr lang="it-IT" sz="3200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/>
            <a:r>
              <a:rPr lang="it-IT" sz="2800" dirty="0"/>
              <a:t>Secondo i dati PISA 2015, un terzo degli studenti </a:t>
            </a:r>
            <a:r>
              <a:rPr lang="it-IT" sz="2800" dirty="0" err="1"/>
              <a:t>15enni</a:t>
            </a:r>
            <a:r>
              <a:rPr lang="it-IT" sz="2800" dirty="0"/>
              <a:t> non raggiunge un livello di competenze sufficiente in almeno una delle 3 materie oggetto dell’indagine PISA: lettura, matematica,</a:t>
            </a:r>
          </a:p>
          <a:p>
            <a:pPr algn="just"/>
            <a:r>
              <a:rPr lang="it-IT" sz="2800" dirty="0"/>
              <a:t>scienze.</a:t>
            </a:r>
          </a:p>
          <a:p>
            <a:pPr algn="just"/>
            <a:r>
              <a:rPr lang="it-IT" sz="2800" dirty="0"/>
              <a:t>[…] un quindicenne su cinque ha gravi difficoltà ad analizzare e comprendere il significato dei testi scritti</a:t>
            </a:r>
          </a:p>
          <a:p>
            <a:pPr algn="just"/>
            <a:endParaRPr lang="it-IT" sz="1100" dirty="0"/>
          </a:p>
          <a:p>
            <a:pPr algn="just"/>
            <a:r>
              <a:rPr lang="it-IT" sz="2400" dirty="0"/>
              <a:t>MIUR, </a:t>
            </a:r>
            <a:r>
              <a:rPr lang="it-IT" sz="2400" i="1" dirty="0"/>
              <a:t>Una politica nazionale di contrasto del fallimento formativo e della povertà educativa</a:t>
            </a:r>
            <a:r>
              <a:rPr lang="it-IT" sz="2400" dirty="0"/>
              <a:t>, Gennaio 2018, p. 11</a:t>
            </a:r>
          </a:p>
        </p:txBody>
      </p:sp>
    </p:spTree>
    <p:extLst>
      <p:ext uri="{BB962C8B-B14F-4D97-AF65-F5344CB8AC3E}">
        <p14:creationId xmlns:p14="http://schemas.microsoft.com/office/powerpoint/2010/main" val="1927102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82143-36B6-4CDF-9915-0F67A32A1BE7}"/>
              </a:ext>
            </a:extLst>
          </p:cNvPr>
          <p:cNvSpPr txBox="1"/>
          <p:nvPr/>
        </p:nvSpPr>
        <p:spPr>
          <a:xfrm>
            <a:off x="611560" y="332656"/>
            <a:ext cx="79208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32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Altri dati di contesto: la percezione della scuola ieri e oggi…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0007C4E-E05C-4000-B663-20AA3E7E0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044" y="1700808"/>
            <a:ext cx="7343912" cy="498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0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CasellaDiTesto 5">
            <a:extLst>
              <a:ext uri="{FF2B5EF4-FFF2-40B4-BE49-F238E27FC236}">
                <a16:creationId xmlns:a16="http://schemas.microsoft.com/office/drawing/2014/main" id="{861CC884-B5DF-40D4-AA39-1AD49ECCE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2781300"/>
            <a:ext cx="8302625" cy="31702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>
                <a:solidFill>
                  <a:schemeClr val="tx2">
                    <a:lumMod val="75000"/>
                  </a:schemeClr>
                </a:solidFill>
              </a:rPr>
              <a:t>La promozione del successo formativo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>
                <a:solidFill>
                  <a:schemeClr val="tx2">
                    <a:lumMod val="75000"/>
                  </a:schemeClr>
                </a:solidFill>
              </a:rPr>
              <a:t>come risposta ad una esigenza collettiva e non solo come tutela di un diritto soggettivo</a:t>
            </a:r>
          </a:p>
          <a:p>
            <a:pPr eaLnBrk="1" hangingPunct="1">
              <a:defRPr/>
            </a:pPr>
            <a:endParaRPr lang="it-IT" sz="4000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0B02172-71D4-4C63-B01D-A74D8F9E8530}"/>
              </a:ext>
            </a:extLst>
          </p:cNvPr>
          <p:cNvSpPr txBox="1"/>
          <p:nvPr/>
        </p:nvSpPr>
        <p:spPr>
          <a:xfrm>
            <a:off x="407988" y="260350"/>
            <a:ext cx="81962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PRIORITA’ DEL CAMBIAMENTO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RICHIESTO  ALLA  SCUOLA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ALLA FUNZIONE DOCENTE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CasellaDiTesto 5">
            <a:extLst>
              <a:ext uri="{FF2B5EF4-FFF2-40B4-BE49-F238E27FC236}">
                <a16:creationId xmlns:a16="http://schemas.microsoft.com/office/drawing/2014/main" id="{99A49152-B1D3-4553-86B1-CA136D7A8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2276475"/>
            <a:ext cx="8302625" cy="39703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it-IT" sz="3200" b="1" dirty="0"/>
              <a:t>Personalizzazione/individualizzazione</a:t>
            </a:r>
          </a:p>
          <a:p>
            <a:pPr eaLnBrk="1" hangingPunct="1">
              <a:defRPr/>
            </a:pPr>
            <a:endParaRPr lang="it-IT" sz="1400" b="1" dirty="0"/>
          </a:p>
          <a:p>
            <a:pPr eaLnBrk="1" hangingPunct="1">
              <a:defRPr/>
            </a:pPr>
            <a:r>
              <a:rPr lang="it-IT" sz="3200" dirty="0"/>
              <a:t>			</a:t>
            </a:r>
            <a:r>
              <a:rPr lang="it-IT" sz="3200" b="1" dirty="0"/>
              <a:t>riconoscimento e valorizzazione</a:t>
            </a:r>
          </a:p>
          <a:p>
            <a:pPr eaLnBrk="1" hangingPunct="1">
              <a:defRPr/>
            </a:pPr>
            <a:r>
              <a:rPr lang="it-IT" sz="3200" b="1" dirty="0"/>
              <a:t>			delle potenzialità di ciascuna e 			ciascuno</a:t>
            </a:r>
          </a:p>
          <a:p>
            <a:pPr eaLnBrk="1" hangingPunct="1">
              <a:defRPr/>
            </a:pPr>
            <a:endParaRPr lang="it-IT" sz="1400" b="1" dirty="0"/>
          </a:p>
          <a:p>
            <a:pPr eaLnBrk="1" hangingPunct="1">
              <a:defRPr/>
            </a:pPr>
            <a:r>
              <a:rPr lang="it-IT" sz="3200" b="1" dirty="0"/>
              <a:t>nei limiti delle competenze della scuola, costruendo una sinergia reciprocamente rispettosa con famiglie e altri soggetti esterni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48DF9EA-2C57-4FE8-8DB7-606F9F38BD15}"/>
              </a:ext>
            </a:extLst>
          </p:cNvPr>
          <p:cNvSpPr txBox="1"/>
          <p:nvPr/>
        </p:nvSpPr>
        <p:spPr>
          <a:xfrm>
            <a:off x="407988" y="260350"/>
            <a:ext cx="81962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PRIORITA’ DEL CAMBIAMENTO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RICHIESTO  ALLA  SCUOLA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ALLA FUNZIONE DOCENTE</a:t>
            </a:r>
          </a:p>
        </p:txBody>
      </p:sp>
      <p:sp>
        <p:nvSpPr>
          <p:cNvPr id="20" name="Freccia a destra 19">
            <a:extLst>
              <a:ext uri="{FF2B5EF4-FFF2-40B4-BE49-F238E27FC236}">
                <a16:creationId xmlns:a16="http://schemas.microsoft.com/office/drawing/2014/main" id="{263F2F67-9CE7-4C5B-962D-5A6A17FF3F07}"/>
              </a:ext>
            </a:extLst>
          </p:cNvPr>
          <p:cNvSpPr/>
          <p:nvPr/>
        </p:nvSpPr>
        <p:spPr>
          <a:xfrm rot="3103758">
            <a:off x="4803325" y="2839577"/>
            <a:ext cx="258226" cy="16214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FF0000"/>
              </a:solidFill>
            </a:endParaRP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EBABD7EA-B6B4-4F38-85DD-C7F7CECDD2B4}"/>
              </a:ext>
            </a:extLst>
          </p:cNvPr>
          <p:cNvSpPr/>
          <p:nvPr/>
        </p:nvSpPr>
        <p:spPr>
          <a:xfrm rot="4757003" flipV="1">
            <a:off x="884423" y="3701864"/>
            <a:ext cx="1609327" cy="14920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EA3DCD08-7037-41CB-AD78-26D2FB72088C}"/>
              </a:ext>
            </a:extLst>
          </p:cNvPr>
          <p:cNvSpPr/>
          <p:nvPr/>
        </p:nvSpPr>
        <p:spPr>
          <a:xfrm>
            <a:off x="407988" y="1784085"/>
            <a:ext cx="8064500" cy="10688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Motivare lo studente</a:t>
            </a:r>
            <a:r>
              <a:rPr lang="it-IT" sz="2800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it-IT" sz="2800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rendendolo attivo e responsabile nella costruzione degli apprendimenti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1473AD9-5925-436A-941A-4684C5380E26}"/>
              </a:ext>
            </a:extLst>
          </p:cNvPr>
          <p:cNvSpPr/>
          <p:nvPr/>
        </p:nvSpPr>
        <p:spPr>
          <a:xfrm>
            <a:off x="407988" y="3979664"/>
            <a:ext cx="8412484" cy="280076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it-IT" sz="2400" b="1" i="0" dirty="0">
                <a:solidFill>
                  <a:srgbClr val="333333"/>
                </a:solidFill>
                <a:effectLst/>
                <a:latin typeface="Helvetica Neue"/>
              </a:rPr>
              <a:t> Collaborare e partecipare: </a:t>
            </a:r>
            <a:r>
              <a:rPr lang="it-IT" sz="2400" b="0" i="0" dirty="0">
                <a:solidFill>
                  <a:srgbClr val="333333"/>
                </a:solidFill>
                <a:effectLst/>
                <a:latin typeface="Helvetica Neue"/>
              </a:rPr>
              <a:t>interagire in gruppo, comprendendo i diversi punti di vista, valorizzando le proprie e le altrui capacità, gestendo la conflittualità, contribuendo all’apprendimento comune ed alla realizzazione delle attività collettive, nel riconoscimento dei diritti fondamentali degli altri.</a:t>
            </a:r>
          </a:p>
          <a:p>
            <a:pPr algn="just"/>
            <a:endParaRPr lang="it-IT" sz="10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just"/>
            <a:r>
              <a:rPr lang="it-IT" sz="2000" i="1" dirty="0">
                <a:solidFill>
                  <a:srgbClr val="333333"/>
                </a:solidFill>
                <a:latin typeface="Helvetica Neue"/>
              </a:rPr>
              <a:t>Da D.M. 139/2007 -  Allegato 2 </a:t>
            </a:r>
            <a:endParaRPr lang="it-IT" sz="2000" b="0" i="1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341362-D59F-4630-A067-C44425C7DC0C}"/>
              </a:ext>
            </a:extLst>
          </p:cNvPr>
          <p:cNvSpPr txBox="1"/>
          <p:nvPr/>
        </p:nvSpPr>
        <p:spPr>
          <a:xfrm>
            <a:off x="407988" y="6350"/>
            <a:ext cx="81962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PRIORITA’ DEL CAMBIAMENTO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RICHIESTO  ALLA  SCUOLA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ALLA FUNZIONE DOCENTE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F447B1-DA10-4F3F-BB6A-7E03D17E1F67}"/>
              </a:ext>
            </a:extLst>
          </p:cNvPr>
          <p:cNvSpPr txBox="1"/>
          <p:nvPr/>
        </p:nvSpPr>
        <p:spPr>
          <a:xfrm>
            <a:off x="1240318" y="3167390"/>
            <a:ext cx="666336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Dalla «condotta» alle «competenze sociali»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EA3DCD08-7037-41CB-AD78-26D2FB72088C}"/>
              </a:ext>
            </a:extLst>
          </p:cNvPr>
          <p:cNvSpPr/>
          <p:nvPr/>
        </p:nvSpPr>
        <p:spPr>
          <a:xfrm>
            <a:off x="647663" y="1822425"/>
            <a:ext cx="7848674" cy="22787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it-IT" sz="2400" b="1" i="0" dirty="0">
                <a:solidFill>
                  <a:srgbClr val="333333"/>
                </a:solidFill>
                <a:effectLst/>
                <a:latin typeface="Helvetica Neue"/>
              </a:rPr>
              <a:t> Agire in modo autonomo e responsabile</a:t>
            </a:r>
            <a:r>
              <a:rPr lang="it-IT" sz="2400" b="0" i="0" dirty="0">
                <a:solidFill>
                  <a:srgbClr val="333333"/>
                </a:solidFill>
                <a:effectLst/>
                <a:latin typeface="Helvetica Neue"/>
              </a:rPr>
              <a:t>: sapersi inserire in modo attivo e consapevole nella vita sociale e far valere al suo interno i propri diritti e bisogni riconoscendo al contempo quelli altrui, le opportunità comuni, i limiti, le regole, le responsabilità.</a:t>
            </a:r>
          </a:p>
          <a:p>
            <a:pPr algn="just"/>
            <a:endParaRPr lang="it-IT" sz="10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just"/>
            <a:r>
              <a:rPr lang="it-IT" sz="2000" i="1" dirty="0">
                <a:solidFill>
                  <a:srgbClr val="333333"/>
                </a:solidFill>
                <a:latin typeface="Helvetica Neue"/>
              </a:rPr>
              <a:t>Da D.M. 139/2007 -  Allegato 2 </a:t>
            </a:r>
            <a:endParaRPr lang="it-IT" sz="2000" b="0" i="1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1473AD9-5925-436A-941A-4684C5380E26}"/>
              </a:ext>
            </a:extLst>
          </p:cNvPr>
          <p:cNvSpPr/>
          <p:nvPr/>
        </p:nvSpPr>
        <p:spPr>
          <a:xfrm>
            <a:off x="1256506" y="4509120"/>
            <a:ext cx="6630988" cy="20621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La gestione consapevole ed efficace delle relazioni con gli studenti come aspetto costitutivo del contesto di apprendimento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341362-D59F-4630-A067-C44425C7DC0C}"/>
              </a:ext>
            </a:extLst>
          </p:cNvPr>
          <p:cNvSpPr txBox="1"/>
          <p:nvPr/>
        </p:nvSpPr>
        <p:spPr>
          <a:xfrm>
            <a:off x="473869" y="-36256"/>
            <a:ext cx="81962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PRIORITA’ DEL CAMBIAMENTO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RICHIESTO  ALLA  SCUOLA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ALLA FUNZIONE DOCENTE</a:t>
            </a:r>
          </a:p>
        </p:txBody>
      </p:sp>
    </p:spTree>
    <p:extLst>
      <p:ext uri="{BB962C8B-B14F-4D97-AF65-F5344CB8AC3E}">
        <p14:creationId xmlns:p14="http://schemas.microsoft.com/office/powerpoint/2010/main" val="2880600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CasellaDiTesto 5">
            <a:extLst>
              <a:ext uri="{FF2B5EF4-FFF2-40B4-BE49-F238E27FC236}">
                <a16:creationId xmlns:a16="http://schemas.microsoft.com/office/drawing/2014/main" id="{307ABE78-31AF-42F8-8E4C-672E26664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1916113"/>
            <a:ext cx="7724775" cy="2555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Dal </a:t>
            </a:r>
            <a:r>
              <a:rPr lang="it-IT" sz="3200" b="1" i="1" dirty="0">
                <a:solidFill>
                  <a:schemeClr val="tx2">
                    <a:lumMod val="75000"/>
                  </a:schemeClr>
                </a:solidFill>
              </a:rPr>
              <a:t>programma</a:t>
            </a:r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 (sequenza predefinita di argomenti da trattare) al </a:t>
            </a:r>
            <a:r>
              <a:rPr lang="it-IT" sz="3200" b="1" i="1" dirty="0">
                <a:solidFill>
                  <a:schemeClr val="tx2">
                    <a:lumMod val="75000"/>
                  </a:schemeClr>
                </a:solidFill>
              </a:rPr>
              <a:t>progetto</a:t>
            </a:r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 (sequenza di azioni da definire, a partire dagli esiti attesi, tenuto conto del contesto, delle risorse e dei limiti)</a:t>
            </a:r>
            <a:endParaRPr lang="it-I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929726B-16BA-47D5-905D-1F04E0F0445B}"/>
              </a:ext>
            </a:extLst>
          </p:cNvPr>
          <p:cNvSpPr txBox="1"/>
          <p:nvPr/>
        </p:nvSpPr>
        <p:spPr>
          <a:xfrm>
            <a:off x="407988" y="260350"/>
            <a:ext cx="81962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PRIORITA’ DEL CAMBIAMENTO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RICHIESTO  ALLA  SCUOLA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ALLA FUNZIONE DOCENTE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32643EF-3C2C-446C-BB7C-75D1BC1FC2D5}"/>
              </a:ext>
            </a:extLst>
          </p:cNvPr>
          <p:cNvSpPr txBox="1"/>
          <p:nvPr/>
        </p:nvSpPr>
        <p:spPr>
          <a:xfrm>
            <a:off x="1370013" y="5805488"/>
            <a:ext cx="6192837" cy="584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3200" b="1" dirty="0">
                <a:cs typeface="Arial" charset="0"/>
              </a:rPr>
              <a:t>Flessibilità didattica e organizzativa</a:t>
            </a:r>
          </a:p>
        </p:txBody>
      </p:sp>
      <p:sp>
        <p:nvSpPr>
          <p:cNvPr id="6" name="CasellaDiTesto 4">
            <a:extLst>
              <a:ext uri="{FF2B5EF4-FFF2-40B4-BE49-F238E27FC236}">
                <a16:creationId xmlns:a16="http://schemas.microsoft.com/office/drawing/2014/main" id="{7ABFD521-C3CE-420A-8DBF-2CA1A9148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0" y="4848225"/>
            <a:ext cx="6265863" cy="5857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it-IT" sz="3200" b="1" dirty="0"/>
              <a:t>Competenze e non solo conoscenze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CasellaDiTesto 5">
            <a:extLst>
              <a:ext uri="{FF2B5EF4-FFF2-40B4-BE49-F238E27FC236}">
                <a16:creationId xmlns:a16="http://schemas.microsoft.com/office/drawing/2014/main" id="{58168E88-DFA9-4D76-A90C-011567BEE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46" y="4725144"/>
            <a:ext cx="7751489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/>
              <a:t>Le attività di insegnamento, di potenziamento, di sostegno, di progettazione, di ricerca, di coordinamento didattico e organizzativo hanno pari indispensabilità e «dignità» professionale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C3CAEF2-88DC-43CA-92C8-9228873315B9}"/>
              </a:ext>
            </a:extLst>
          </p:cNvPr>
          <p:cNvSpPr txBox="1"/>
          <p:nvPr/>
        </p:nvSpPr>
        <p:spPr>
          <a:xfrm>
            <a:off x="391299" y="182718"/>
            <a:ext cx="81962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PRIORITA’ DEL CAMBIAMENTO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RICHIESTO  ALLA  SCUOLA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ALLA FUNZIONE DOCENTE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CAE10CF-8383-4368-B1A7-279097662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577" y="3092430"/>
            <a:ext cx="7489825" cy="1385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it-IT" sz="2800" b="1" dirty="0"/>
              <a:t>Crescente articolazione della funzione docente</a:t>
            </a:r>
          </a:p>
          <a:p>
            <a:pPr eaLnBrk="1" hangingPunct="1">
              <a:defRPr/>
            </a:pPr>
            <a:endParaRPr lang="it-IT" sz="2800" b="1" dirty="0"/>
          </a:p>
          <a:p>
            <a:pPr eaLnBrk="1" hangingPunct="1">
              <a:defRPr/>
            </a:pPr>
            <a:r>
              <a:rPr lang="it-IT" sz="2800" dirty="0"/>
              <a:t>			</a:t>
            </a:r>
            <a:r>
              <a:rPr lang="it-IT" sz="2800" b="1" dirty="0"/>
              <a:t>Organico dell’autonomia 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74DA89AA-ED5F-4720-87DC-0267DD03F001}"/>
              </a:ext>
            </a:extLst>
          </p:cNvPr>
          <p:cNvSpPr/>
          <p:nvPr/>
        </p:nvSpPr>
        <p:spPr>
          <a:xfrm rot="2644419">
            <a:off x="4218772" y="3702824"/>
            <a:ext cx="392113" cy="165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7A35595C-5EB3-4578-B790-B9DEA4EDD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15" y="1889692"/>
            <a:ext cx="7489825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it-IT" sz="2800" b="1" dirty="0"/>
              <a:t>Art. 26 – 27 - 28 </a:t>
            </a:r>
          </a:p>
          <a:p>
            <a:r>
              <a:rPr lang="it-IT" sz="2800" b="1" dirty="0"/>
              <a:t>CCNL Istruzione e Ricerca 2016/2018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C2F0D7A-D496-4BAD-A805-572A8243AE56}"/>
              </a:ext>
            </a:extLst>
          </p:cNvPr>
          <p:cNvSpPr txBox="1"/>
          <p:nvPr/>
        </p:nvSpPr>
        <p:spPr>
          <a:xfrm>
            <a:off x="407988" y="260350"/>
            <a:ext cx="81962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PRIORITA’ DEL CAMBIAMENTO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RICHIESTO  ALLA  SCUOLA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ALLA FUNZIONE DOCENTE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F06BB38D-B353-4C9F-82AD-6732B94A588F}"/>
              </a:ext>
            </a:extLst>
          </p:cNvPr>
          <p:cNvSpPr/>
          <p:nvPr/>
        </p:nvSpPr>
        <p:spPr>
          <a:xfrm>
            <a:off x="874713" y="1999722"/>
            <a:ext cx="7777162" cy="13684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funzione docente si caratterizza nel contesto, e in particolare è vincolata al </a:t>
            </a:r>
            <a:r>
              <a:rPr lang="it-IT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rispetto del PTOF 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della specifica scuola dove si opera</a:t>
            </a:r>
            <a:endParaRPr lang="it-IT" sz="16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DED6F881-B312-4A8E-98D7-CA420FBABD74}"/>
              </a:ext>
            </a:extLst>
          </p:cNvPr>
          <p:cNvSpPr/>
          <p:nvPr/>
        </p:nvSpPr>
        <p:spPr>
          <a:xfrm>
            <a:off x="743137" y="3587751"/>
            <a:ext cx="8040314" cy="30098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«Il </a:t>
            </a:r>
            <a:r>
              <a:rPr lang="it-IT" sz="24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profilo professionale dei docenti 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è costituito da competenze disciplinari, informatiche, linguistiche, psicopedagogiche, metodologico-didattiche, organizzativo relazionali, di orientamento e di ricerca, documentazione e valutazione tra loro correlate ed interagenti, che si sviluppano col maturare dell’esperienza didattica, l’attività di studio e di sistematizzazione della pratica didattica»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0F962F3E-1776-4351-9496-BC0F4419C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616624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it-IT" sz="3200" dirty="0">
                <a:solidFill>
                  <a:srgbClr val="FF0000"/>
                </a:solidFill>
              </a:rPr>
              <a:t>LE NUOVE RICHIESTE, 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IMPLICITE E ESPLICITE, 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RIVOLTE ALLA SCUOLA 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DAL CONTESTO SOCIO-ECONOMICO 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E DALLE SCELTE POLITICHE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HANNO DETERMINATO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UNA EVOLUZIONE 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DELLA FUNZIONE DOCENTE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CasellaDiTesto 5">
            <a:extLst>
              <a:ext uri="{FF2B5EF4-FFF2-40B4-BE49-F238E27FC236}">
                <a16:creationId xmlns:a16="http://schemas.microsoft.com/office/drawing/2014/main" id="{388EEAB0-C688-476B-853B-687A7F3A8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9" y="2305615"/>
            <a:ext cx="8158162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/>
              <a:t>Consapevolezza e responsabilità verso gli esiti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/>
              <a:t>			RAV – Piano di Miglioramento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/>
              <a:t>			Formazione «strutturale»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A47789C6-E250-4DDC-98BC-7882B1F090D7}"/>
              </a:ext>
            </a:extLst>
          </p:cNvPr>
          <p:cNvSpPr/>
          <p:nvPr/>
        </p:nvSpPr>
        <p:spPr>
          <a:xfrm rot="4566249">
            <a:off x="5144924" y="3774407"/>
            <a:ext cx="375355" cy="1389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9462FED5-93D8-458D-8C6F-0D57C5CC9179}"/>
              </a:ext>
            </a:extLst>
          </p:cNvPr>
          <p:cNvSpPr/>
          <p:nvPr/>
        </p:nvSpPr>
        <p:spPr>
          <a:xfrm rot="4659234">
            <a:off x="3777368" y="2906936"/>
            <a:ext cx="383595" cy="156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C2F0D7A-D496-4BAD-A805-572A8243AE56}"/>
              </a:ext>
            </a:extLst>
          </p:cNvPr>
          <p:cNvSpPr txBox="1"/>
          <p:nvPr/>
        </p:nvSpPr>
        <p:spPr>
          <a:xfrm>
            <a:off x="407988" y="260350"/>
            <a:ext cx="81962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PRIORITA’ DEL CAMBIAMENTO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RICHIESTO  ALLA  SCUOLA </a:t>
            </a:r>
          </a:p>
          <a:p>
            <a:pPr eaLnBrk="1" hangingPunct="1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ALLA FUNZIONE DOCENTE</a:t>
            </a:r>
          </a:p>
        </p:txBody>
      </p:sp>
    </p:spTree>
    <p:extLst>
      <p:ext uri="{BB962C8B-B14F-4D97-AF65-F5344CB8AC3E}">
        <p14:creationId xmlns:p14="http://schemas.microsoft.com/office/powerpoint/2010/main" val="59881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>
            <a:extLst>
              <a:ext uri="{FF2B5EF4-FFF2-40B4-BE49-F238E27FC236}">
                <a16:creationId xmlns:a16="http://schemas.microsoft.com/office/drawing/2014/main" id="{E072C1F0-A304-40F7-8063-398D052B3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2656"/>
            <a:ext cx="8435280" cy="151216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it-IT" altLang="it-IT" sz="3600" dirty="0"/>
            </a:br>
            <a:r>
              <a:rPr lang="it-IT" altLang="it-IT" sz="3600" dirty="0">
                <a:solidFill>
                  <a:srgbClr val="FF0000"/>
                </a:solidFill>
              </a:rPr>
              <a:t>Da «Le 100 proposte di CONFINDUSTRIA»</a:t>
            </a:r>
            <a:br>
              <a:rPr lang="it-IT" altLang="it-IT" sz="3600" dirty="0">
                <a:solidFill>
                  <a:srgbClr val="FF0000"/>
                </a:solidFill>
              </a:rPr>
            </a:br>
            <a:r>
              <a:rPr lang="it-IT" altLang="it-IT" sz="3600" dirty="0">
                <a:solidFill>
                  <a:srgbClr val="FF0000"/>
                </a:solidFill>
              </a:rPr>
              <a:t>(ottobre 2014)</a:t>
            </a:r>
          </a:p>
        </p:txBody>
      </p:sp>
      <p:sp>
        <p:nvSpPr>
          <p:cNvPr id="6147" name="Segnaposto contenuto 2">
            <a:extLst>
              <a:ext uri="{FF2B5EF4-FFF2-40B4-BE49-F238E27FC236}">
                <a16:creationId xmlns:a16="http://schemas.microsoft.com/office/drawing/2014/main" id="{5222E1E2-37A7-499E-93DA-9CC55D7D7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25" y="2349500"/>
            <a:ext cx="8229600" cy="3311525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it-IT" altLang="it-IT" sz="3600">
                <a:latin typeface="Calibri" panose="020F0502020204030204" pitchFamily="34" charset="0"/>
              </a:rPr>
              <a:t>L’affermazione di un’economia fondata sulla conoscenza e sull’informazione ha </a:t>
            </a:r>
            <a:r>
              <a:rPr lang="it-IT" altLang="it-IT" sz="3600" b="1">
                <a:latin typeface="Calibri" panose="020F0502020204030204" pitchFamily="34" charset="0"/>
              </a:rPr>
              <a:t>ridefinito il contributo del sapere come fattore di produzione economica e opportunità di crescita sociale</a:t>
            </a:r>
            <a:r>
              <a:rPr lang="it-IT" altLang="it-IT" sz="3600">
                <a:latin typeface="Calibri" panose="020F0502020204030204" pitchFamily="34" charset="0"/>
              </a:rPr>
              <a:t>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it-IT" altLang="it-IT" sz="2400"/>
          </a:p>
          <a:p>
            <a:pPr algn="just" eaLnBrk="1" hangingPunct="1">
              <a:buFont typeface="Arial" panose="020B0604020202020204" pitchFamily="34" charset="0"/>
              <a:buNone/>
            </a:pPr>
            <a:endParaRPr lang="it-IT" altLang="it-IT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tangolo 1">
            <a:extLst>
              <a:ext uri="{FF2B5EF4-FFF2-40B4-BE49-F238E27FC236}">
                <a16:creationId xmlns:a16="http://schemas.microsoft.com/office/drawing/2014/main" id="{54E4902A-BF6E-4604-96C4-AC96CCA56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692150"/>
            <a:ext cx="7786687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it-IT" altLang="it-IT" sz="2800"/>
              <a:t>La </a:t>
            </a:r>
            <a:r>
              <a:rPr lang="it-IT" altLang="it-IT" sz="2800" b="1"/>
              <a:t>realtà</a:t>
            </a:r>
            <a:r>
              <a:rPr lang="it-IT" altLang="it-IT" sz="2800"/>
              <a:t> che ci si presenta e che  presumibilmente sarà nostra compagna nei prossimi decenni è appunto </a:t>
            </a:r>
            <a:r>
              <a:rPr lang="it-IT" altLang="it-IT" sz="2800" b="1"/>
              <a:t>plurale, mobile, dubbiosa</a:t>
            </a:r>
            <a:r>
              <a:rPr lang="it-IT" altLang="it-IT" sz="2800"/>
              <a:t>. Sembra andare in più direzioni diverse.</a:t>
            </a:r>
          </a:p>
          <a:p>
            <a:pPr algn="just" eaLnBrk="1" hangingPunct="1"/>
            <a:endParaRPr lang="it-IT" altLang="it-IT" sz="2800"/>
          </a:p>
          <a:p>
            <a:pPr algn="just" eaLnBrk="1" hangingPunct="1"/>
            <a:r>
              <a:rPr lang="it-IT" altLang="it-IT" sz="2800" b="1"/>
              <a:t>Oggi e in futuro il saper fissare punti di osservazione diversi, la capacità di costruire connessioni tra discipline, tra bacini di informazioni</a:t>
            </a:r>
            <a:r>
              <a:rPr lang="it-IT" altLang="it-IT" sz="2800"/>
              <a:t>, tra documenti ed esperienze, </a:t>
            </a:r>
            <a:r>
              <a:rPr lang="it-IT" altLang="it-IT" sz="2800" b="1"/>
              <a:t>saranno</a:t>
            </a:r>
            <a:r>
              <a:rPr lang="it-IT" altLang="it-IT" sz="2800"/>
              <a:t> </a:t>
            </a:r>
            <a:r>
              <a:rPr lang="it-IT" altLang="it-IT" sz="2800" b="1"/>
              <a:t>qualità essenziali di ogni individuo </a:t>
            </a:r>
            <a:r>
              <a:rPr lang="it-IT" altLang="it-IT" sz="2800"/>
              <a:t>e </a:t>
            </a:r>
            <a:r>
              <a:rPr lang="it-IT" altLang="it-IT" sz="2800" b="1"/>
              <a:t>a ogni livello di complessità professionale</a:t>
            </a:r>
            <a:r>
              <a:rPr lang="it-IT" altLang="it-IT" sz="2800"/>
              <a:t>. </a:t>
            </a:r>
            <a:r>
              <a:rPr lang="it-IT" altLang="it-IT" sz="2800" b="1"/>
              <a:t>Ciò non cancella le discipline, al contrario, le mette in relazione diversa tra loro</a:t>
            </a:r>
            <a:r>
              <a:rPr lang="it-IT" altLang="it-IT" sz="280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ttangolo 1">
            <a:extLst>
              <a:ext uri="{FF2B5EF4-FFF2-40B4-BE49-F238E27FC236}">
                <a16:creationId xmlns:a16="http://schemas.microsoft.com/office/drawing/2014/main" id="{5730278B-64B6-41CB-9984-F31B2762B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125538"/>
            <a:ext cx="7643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endParaRPr lang="it-IT" altLang="it-IT" sz="2400"/>
          </a:p>
          <a:p>
            <a:pPr algn="just" eaLnBrk="1" hangingPunct="1"/>
            <a:r>
              <a:rPr lang="it-IT" altLang="it-IT" sz="3200"/>
              <a:t>Occorre passare </a:t>
            </a:r>
            <a:r>
              <a:rPr lang="it-IT" altLang="it-IT" sz="3200" b="1"/>
              <a:t>da un modello di formazione basato sul mero trasferimento di nozioni a</a:t>
            </a:r>
            <a:r>
              <a:rPr lang="it-IT" altLang="it-IT" sz="3200"/>
              <a:t> un sistema che privilegi un approccio centrato sullo sviluppo personalizzato delle competenze del singolo cittadino, con l’aiuto di </a:t>
            </a:r>
            <a:r>
              <a:rPr lang="it-IT" altLang="it-IT" sz="3200" b="1"/>
              <a:t>una didattica collaborativa e laboratoriale </a:t>
            </a:r>
            <a:r>
              <a:rPr lang="it-IT" altLang="it-IT" sz="3200"/>
              <a:t>(learning by doing). </a:t>
            </a:r>
          </a:p>
          <a:p>
            <a:pPr algn="just" eaLnBrk="1" hangingPunct="1"/>
            <a:endParaRPr lang="it-IT" altLang="it-IT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tangolo 4">
            <a:extLst>
              <a:ext uri="{FF2B5EF4-FFF2-40B4-BE49-F238E27FC236}">
                <a16:creationId xmlns:a16="http://schemas.microsoft.com/office/drawing/2014/main" id="{8F639E6D-BE66-4E9C-883D-54170D33E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928688"/>
            <a:ext cx="8358187" cy="49545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altLang="it-IT" sz="32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La società “liquida”: </a:t>
            </a:r>
          </a:p>
          <a:p>
            <a:pPr algn="ctr" eaLnBrk="1" hangingPunct="1">
              <a:defRPr/>
            </a:pPr>
            <a:r>
              <a:rPr lang="it-IT" altLang="it-IT" sz="32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apertura e nuovo protagonismo </a:t>
            </a:r>
          </a:p>
          <a:p>
            <a:pPr algn="ctr" eaLnBrk="1" hangingPunct="1">
              <a:defRPr/>
            </a:pPr>
            <a:r>
              <a:rPr lang="it-IT" altLang="it-IT" sz="32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versus disorientamento e chiusura</a:t>
            </a:r>
          </a:p>
          <a:p>
            <a:pPr algn="just" eaLnBrk="1" hangingPunct="1">
              <a:defRPr/>
            </a:pPr>
            <a:endParaRPr lang="it-IT" altLang="it-IT" sz="2800" dirty="0">
              <a:cs typeface="Arial" charset="0"/>
            </a:endParaRPr>
          </a:p>
          <a:p>
            <a:pPr algn="just" eaLnBrk="1" hangingPunct="1">
              <a:defRPr/>
            </a:pPr>
            <a:r>
              <a:rPr lang="it-IT" altLang="it-IT" sz="2800" dirty="0">
                <a:cs typeface="Arial" charset="0"/>
              </a:rPr>
              <a:t>“Gettati in un mare aperto, senza carte di navigazione e con tutte le boe di segnalazione affondate e a malapena visibili, ci restano solo due scelte: possiamo rallegrarci per le visioni mozzafiato delle nuove scoperte, o tremare per la paura di affogare.”</a:t>
            </a:r>
          </a:p>
          <a:p>
            <a:pPr algn="just" eaLnBrk="1" hangingPunct="1">
              <a:defRPr/>
            </a:pPr>
            <a:r>
              <a:rPr lang="it-IT" altLang="it-IT" sz="2000" dirty="0" err="1">
                <a:cs typeface="Arial" charset="0"/>
              </a:rPr>
              <a:t>Bauman</a:t>
            </a:r>
            <a:r>
              <a:rPr lang="it-IT" altLang="it-IT" sz="2000" dirty="0">
                <a:cs typeface="Arial" charset="0"/>
              </a:rPr>
              <a:t> </a:t>
            </a:r>
            <a:r>
              <a:rPr lang="it-IT" altLang="it-IT" sz="2000" dirty="0" err="1">
                <a:cs typeface="Arial" charset="0"/>
              </a:rPr>
              <a:t>Zygmunt</a:t>
            </a:r>
            <a:r>
              <a:rPr lang="it-IT" altLang="it-IT" sz="2000" dirty="0">
                <a:cs typeface="Arial" charset="0"/>
              </a:rPr>
              <a:t>, </a:t>
            </a:r>
            <a:r>
              <a:rPr lang="it-IT" altLang="it-IT" sz="2000" i="1" dirty="0">
                <a:cs typeface="Arial" charset="0"/>
              </a:rPr>
              <a:t>Dentro la globalizzazione</a:t>
            </a:r>
            <a:r>
              <a:rPr lang="it-IT" altLang="it-IT" sz="2000" dirty="0">
                <a:cs typeface="Arial" charset="0"/>
              </a:rPr>
              <a:t>, Laterza, Roma-Bari, 2001</a:t>
            </a:r>
          </a:p>
          <a:p>
            <a:pPr algn="just" eaLnBrk="1" hangingPunct="1">
              <a:defRPr/>
            </a:pPr>
            <a:endParaRPr lang="it-IT" altLang="it-IT" sz="2000" dirty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901F3682-D935-48E7-A0CE-C2DEF8DA8860}"/>
              </a:ext>
            </a:extLst>
          </p:cNvPr>
          <p:cNvSpPr/>
          <p:nvPr/>
        </p:nvSpPr>
        <p:spPr>
          <a:xfrm>
            <a:off x="527050" y="188913"/>
            <a:ext cx="8280400" cy="6556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sz="32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Indicazioni nazionali per il curricolo della scuola dell’infanzia e del primo ciclo d’istruzione - Novembre 2012</a:t>
            </a:r>
          </a:p>
          <a:p>
            <a:pPr algn="just">
              <a:defRPr/>
            </a:pPr>
            <a:endParaRPr lang="it-IT" sz="2400" dirty="0">
              <a:cs typeface="Arial" charset="0"/>
            </a:endParaRPr>
          </a:p>
          <a:p>
            <a:pPr algn="just">
              <a:defRPr/>
            </a:pPr>
            <a:r>
              <a:rPr lang="it-IT" sz="2800" b="1" dirty="0">
                <a:cs typeface="Arial" charset="0"/>
              </a:rPr>
              <a:t>Gli ambienti in cui la scuola è immersa sono più ricchi di stimoli culturali, ma anche più contraddittori. Oggi</a:t>
            </a:r>
            <a:r>
              <a:rPr lang="it-IT" sz="2400" dirty="0">
                <a:cs typeface="Arial" charset="0"/>
              </a:rPr>
              <a:t> </a:t>
            </a:r>
            <a:r>
              <a:rPr lang="it-IT" sz="2800" b="1" dirty="0">
                <a:cs typeface="Arial" charset="0"/>
              </a:rPr>
              <a:t>l’apprendimento scolastico è solo una delle tante esperienze di formazione che i bambini e gli adolescenti vivono</a:t>
            </a:r>
            <a:r>
              <a:rPr lang="it-IT" sz="2400" dirty="0">
                <a:cs typeface="Arial" charset="0"/>
              </a:rPr>
              <a:t> e per acquisire competenze specifiche spesso non vi è bisogno dei contesti scolastici. Ma proprio per questo </a:t>
            </a:r>
            <a:r>
              <a:rPr lang="it-IT" sz="2800" b="1" dirty="0">
                <a:cs typeface="Arial" charset="0"/>
              </a:rPr>
              <a:t>la scuola non può abdicare al compito di promuovere la capacità degli studenti di dare senso alla varietà delle loro esperienze, al fine di ridurre la frammentazione e il carattere episodico </a:t>
            </a:r>
            <a:r>
              <a:rPr lang="it-IT" sz="2400" dirty="0">
                <a:cs typeface="Arial" charset="0"/>
              </a:rPr>
              <a:t>che rischiano di caratterizzare la vita dei bambini e degli adolescenti.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tangolo 1">
            <a:extLst>
              <a:ext uri="{FF2B5EF4-FFF2-40B4-BE49-F238E27FC236}">
                <a16:creationId xmlns:a16="http://schemas.microsoft.com/office/drawing/2014/main" id="{46441CCF-61C3-44BD-92D7-E6E1B5DDC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571500"/>
            <a:ext cx="8208962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it-IT" altLang="it-IT" sz="2800" dirty="0"/>
              <a:t>La </a:t>
            </a:r>
            <a:r>
              <a:rPr lang="it-IT" altLang="it-IT" sz="3200" b="1" dirty="0"/>
              <a:t>diffusione delle tecnologie di informazione e di comunicazione è una grande opportunità</a:t>
            </a:r>
            <a:r>
              <a:rPr lang="it-IT" altLang="it-IT" sz="2800" dirty="0"/>
              <a:t> e rappresenta la frontiera decisiva per la scuola. Si tratta di una rivoluzione epocale, </a:t>
            </a:r>
            <a:r>
              <a:rPr lang="it-IT" altLang="it-IT" sz="3200" b="1" dirty="0"/>
              <a:t>non riconducibile a un semplice aumento dei mezzi implicati nell’apprendimento</a:t>
            </a:r>
            <a:r>
              <a:rPr lang="it-IT" altLang="it-IT" sz="2800" dirty="0"/>
              <a:t>. </a:t>
            </a:r>
          </a:p>
          <a:p>
            <a:pPr algn="ctr"/>
            <a:r>
              <a:rPr lang="it-IT" altLang="it-IT" sz="2800" dirty="0"/>
              <a:t>……</a:t>
            </a:r>
          </a:p>
          <a:p>
            <a:pPr algn="ctr"/>
            <a:r>
              <a:rPr lang="it-IT" altLang="it-IT" sz="2800" dirty="0"/>
              <a:t>… il </a:t>
            </a:r>
            <a:r>
              <a:rPr lang="it-IT" altLang="it-IT" sz="3200" b="1" dirty="0"/>
              <a:t>«fare scuola» oggi significa mettere in relazione la complessità di modi radicalmente nuovi di apprendimento</a:t>
            </a:r>
            <a:r>
              <a:rPr lang="it-IT" altLang="it-IT" sz="2800" dirty="0"/>
              <a:t> </a:t>
            </a:r>
            <a:r>
              <a:rPr lang="it-IT" altLang="it-IT" sz="3200" b="1" dirty="0"/>
              <a:t>con un’opera quotidiana di guida</a:t>
            </a:r>
            <a:r>
              <a:rPr lang="it-IT" altLang="it-IT" sz="2800" dirty="0"/>
              <a:t>, </a:t>
            </a:r>
            <a:r>
              <a:rPr lang="it-IT" altLang="it-IT" sz="3200" b="1" dirty="0"/>
              <a:t>attenta al metodo, ai nuovi media e alla ricerca multi-dimensionale</a:t>
            </a:r>
            <a:r>
              <a:rPr lang="it-IT" altLang="it-IT" sz="2800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tangolo 1">
            <a:extLst>
              <a:ext uri="{FF2B5EF4-FFF2-40B4-BE49-F238E27FC236}">
                <a16:creationId xmlns:a16="http://schemas.microsoft.com/office/drawing/2014/main" id="{C16113FA-494F-47F6-8A2A-8ACB192A4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1643063"/>
            <a:ext cx="82089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it-IT" altLang="it-IT" sz="3200" b="1"/>
              <a:t>Al contempo significa curare e consolidare le competenze e i saperi di base, </a:t>
            </a:r>
            <a:r>
              <a:rPr lang="it-IT" altLang="it-IT" sz="2800"/>
              <a:t>che sono </a:t>
            </a:r>
            <a:r>
              <a:rPr lang="it-IT" altLang="it-IT" sz="3200" b="1"/>
              <a:t>irrinunciabili perché sono le fondamenta per l’uso consapevole del sapere diffuso </a:t>
            </a:r>
            <a:r>
              <a:rPr lang="it-IT" altLang="it-IT" sz="2800"/>
              <a:t>e perché rendono precocemente effettiva ogni possibilità di apprendimento nel corso della vita.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e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tr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tr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2851</TotalTime>
  <Words>1231</Words>
  <Application>Microsoft Office PowerPoint</Application>
  <PresentationFormat>Presentazione su schermo (4:3)</PresentationFormat>
  <Paragraphs>98</Paragraphs>
  <Slides>20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9" baseType="lpstr">
      <vt:lpstr>Arial</vt:lpstr>
      <vt:lpstr>Book Antiqua</vt:lpstr>
      <vt:lpstr>Calibri</vt:lpstr>
      <vt:lpstr>Helvetica Neue</vt:lpstr>
      <vt:lpstr>Lucida Sans</vt:lpstr>
      <vt:lpstr>Wingdings</vt:lpstr>
      <vt:lpstr>Wingdings 2</vt:lpstr>
      <vt:lpstr>Wingdings 3</vt:lpstr>
      <vt:lpstr>Vertice</vt:lpstr>
      <vt:lpstr>L’IDENTITA’ professionalE  DEL docente </vt:lpstr>
      <vt:lpstr>LE NUOVE RICHIESTE,  IMPLICITE E ESPLICITE,  RIVOLTE ALLA SCUOLA  DAL CONTESTO SOCIO-ECONOMICO  E DALLE SCELTE POLITICHE HANNO DETERMINATO UNA EVOLUZIONE  DELLA FUNZIONE DOCENTE</vt:lpstr>
      <vt:lpstr> Da «Le 100 proposte di CONFINDUSTRIA» (ottobre 2014)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L'identità professionale del docente nell'evoluzione delle norme  di riferimento per la scuola</dc:title>
  <dc:creator>Dario</dc:creator>
  <cp:lastModifiedBy>Dario</cp:lastModifiedBy>
  <cp:revision>147</cp:revision>
  <dcterms:created xsi:type="dcterms:W3CDTF">2012-12-16T15:21:32Z</dcterms:created>
  <dcterms:modified xsi:type="dcterms:W3CDTF">2020-12-16T13:29:58Z</dcterms:modified>
</cp:coreProperties>
</file>