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64" r:id="rId2"/>
    <p:sldId id="266" r:id="rId3"/>
    <p:sldId id="256" r:id="rId4"/>
    <p:sldId id="257" r:id="rId5"/>
    <p:sldId id="258" r:id="rId6"/>
    <p:sldId id="259" r:id="rId7"/>
    <p:sldId id="260" r:id="rId8"/>
    <p:sldId id="262" r:id="rId9"/>
    <p:sldId id="263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C96205-509E-476E-B0DC-561304FDE968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0F7DDC-021D-4723-833A-E7EBE6F6FD2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F7DDC-021D-4723-833A-E7EBE6F6FD2B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0F7DDC-021D-4723-833A-E7EBE6F6FD2B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48C80-EBBE-4C18-AB90-70ECA5010909}" type="datetimeFigureOut">
              <a:rPr lang="it-IT" smtClean="0"/>
              <a:pPr/>
              <a:t>20/09/2016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63733-AD85-4BB1-9806-7D1B2C96379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1357298"/>
            <a:ext cx="6400800" cy="4500594"/>
          </a:xfrm>
        </p:spPr>
        <p:txBody>
          <a:bodyPr>
            <a:noAutofit/>
          </a:bodyPr>
          <a:lstStyle/>
          <a:p>
            <a:pPr algn="just"/>
            <a:r>
              <a:rPr lang="it-IT" sz="2400" dirty="0" err="1" smtClean="0"/>
              <a:t>Erasmus</a:t>
            </a:r>
            <a:r>
              <a:rPr lang="it-IT" sz="2400" dirty="0" smtClean="0"/>
              <a:t> + è il nuovo programma di mobilità dell'Unione Europea per l'istruzione, la formazione, la gioventù e lo sport per il periodo 2014-2020, che ha sostituito, raggruppandoli sotto un unico nome, tutti i programmi di mobilità dell'UE. Esso si basa sulla premessa che investire nell'istruzione e nella formazione è la chiave per sprigionare le potenzialità, indipendentemente dall'età o dal contesto da cui provengono i discenti. </a:t>
            </a:r>
            <a:r>
              <a:rPr lang="it-IT" sz="2400" dirty="0" err="1" smtClean="0"/>
              <a:t>Erasmus</a:t>
            </a:r>
            <a:r>
              <a:rPr lang="it-IT" sz="2400" dirty="0" smtClean="0"/>
              <a:t> + mira quindi ad accrescere la qualità e la pertinenza delle qualifiche e delle competenze.</a:t>
            </a:r>
          </a:p>
          <a:p>
            <a:endParaRPr lang="it-IT" sz="2000" dirty="0" smtClean="0"/>
          </a:p>
          <a:p>
            <a:endParaRPr lang="it-IT" sz="2000" dirty="0"/>
          </a:p>
        </p:txBody>
      </p:sp>
      <p:pic>
        <p:nvPicPr>
          <p:cNvPr id="3074" name="Picture 2" descr="Il Programma europeo per l’istruzione, la formazione, la gioventù e lo spo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14612" y="428604"/>
            <a:ext cx="2857500" cy="571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sz="2600" dirty="0" smtClean="0"/>
              <a:t>Nel settore della scuola le priorità sono le seguenti:</a:t>
            </a:r>
          </a:p>
          <a:p>
            <a:endParaRPr lang="it-IT" sz="2600" dirty="0" smtClean="0"/>
          </a:p>
          <a:p>
            <a:pPr algn="just"/>
            <a:r>
              <a:rPr lang="it-IT" sz="2600" dirty="0" smtClean="0"/>
              <a:t>Ridurre l’abbandono scolastico precoce</a:t>
            </a:r>
          </a:p>
          <a:p>
            <a:pPr algn="just"/>
            <a:r>
              <a:rPr lang="it-IT" sz="2600" dirty="0" smtClean="0"/>
              <a:t>Migliorare il raggiungimento di competenze di base</a:t>
            </a:r>
          </a:p>
          <a:p>
            <a:pPr algn="just"/>
            <a:r>
              <a:rPr lang="it-IT" sz="2600" dirty="0" smtClean="0"/>
              <a:t>Rafforzare la qualità nell’educazione e nella cura della prima  infanzia</a:t>
            </a:r>
          </a:p>
          <a:p>
            <a:pPr algn="just"/>
            <a:r>
              <a:rPr lang="it-IT" sz="2600" dirty="0" smtClean="0"/>
              <a:t>Migliorare la professionalità dell’insegnamento</a:t>
            </a:r>
          </a:p>
          <a:p>
            <a:pPr algn="just"/>
            <a:endParaRPr lang="it-IT" sz="2600" dirty="0" smtClean="0"/>
          </a:p>
          <a:p>
            <a:pPr algn="just">
              <a:buNone/>
            </a:pPr>
            <a:r>
              <a:rPr lang="it-IT" sz="2600" dirty="0" smtClean="0"/>
              <a:t>Il progetto del nostro Istituto rientra nell’azione KA2 :partenariati strategici</a:t>
            </a:r>
          </a:p>
          <a:p>
            <a:pPr algn="just">
              <a:buNone/>
            </a:pPr>
            <a:r>
              <a:rPr lang="it-IT" sz="2600" dirty="0" smtClean="0"/>
              <a:t>Questa azione si svolge tra le istituzioni scolastiche di diversi paesi europei  ed è volto a sviluppare iniziative che affrontano uno o più settori della formazione, dell'istruzione e della gioventù e a promuovere l'innovazione, lo scambio di esperienze e di buone pratiche di insegnamento.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err="1" smtClean="0"/>
              <a:t>Erasmus</a:t>
            </a:r>
            <a:r>
              <a:rPr lang="it-IT" dirty="0" smtClean="0"/>
              <a:t> + 2016/2018</a:t>
            </a:r>
            <a:br>
              <a:rPr lang="it-IT" dirty="0" smtClean="0"/>
            </a:br>
            <a:r>
              <a:rPr lang="it-IT" dirty="0" smtClean="0"/>
              <a:t>CLEVER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err="1" smtClean="0"/>
              <a:t>Children</a:t>
            </a:r>
            <a:r>
              <a:rPr lang="it-IT" dirty="0" smtClean="0"/>
              <a:t> </a:t>
            </a:r>
            <a:r>
              <a:rPr lang="it-IT" dirty="0" err="1" smtClean="0"/>
              <a:t>learn</a:t>
            </a:r>
            <a:r>
              <a:rPr lang="it-IT" dirty="0" smtClean="0"/>
              <a:t> English </a:t>
            </a:r>
            <a:r>
              <a:rPr lang="it-IT" dirty="0" err="1" smtClean="0"/>
              <a:t>very</a:t>
            </a:r>
            <a:r>
              <a:rPr lang="it-IT" dirty="0" smtClean="0"/>
              <a:t> </a:t>
            </a:r>
            <a:r>
              <a:rPr lang="it-IT" dirty="0" err="1" smtClean="0"/>
              <a:t>easily</a:t>
            </a:r>
            <a:r>
              <a:rPr lang="it-IT" dirty="0" smtClean="0"/>
              <a:t> and </a:t>
            </a:r>
            <a:r>
              <a:rPr lang="it-IT" dirty="0" err="1" smtClean="0"/>
              <a:t>rejoyce</a:t>
            </a:r>
            <a:endParaRPr lang="it-IT" dirty="0" smtClean="0"/>
          </a:p>
          <a:p>
            <a:pPr algn="l"/>
            <a:endParaRPr lang="it-IT" dirty="0"/>
          </a:p>
        </p:txBody>
      </p:sp>
      <p:pic>
        <p:nvPicPr>
          <p:cNvPr id="12290" name="Picture 2" descr="Il Programma europeo per l’istruzione, la formazione, la gioventù e lo spo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642918"/>
            <a:ext cx="2857500" cy="571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PAESI PARTECIPANTI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800" dirty="0" smtClean="0"/>
              <a:t>Polonia </a:t>
            </a:r>
            <a:r>
              <a:rPr lang="it-IT" sz="2800" dirty="0" err="1" smtClean="0"/>
              <a:t>Radomsko</a:t>
            </a:r>
            <a:r>
              <a:rPr lang="it-IT" sz="2800" dirty="0" smtClean="0"/>
              <a:t> (</a:t>
            </a:r>
            <a:r>
              <a:rPr lang="it-IT" sz="2800" dirty="0" err="1" smtClean="0"/>
              <a:t>Lodz</a:t>
            </a:r>
            <a:r>
              <a:rPr lang="it-IT" sz="2800" dirty="0" smtClean="0"/>
              <a:t>) 3-6  anni</a:t>
            </a:r>
          </a:p>
          <a:p>
            <a:r>
              <a:rPr lang="it-IT" sz="2800" dirty="0" smtClean="0"/>
              <a:t>Italia </a:t>
            </a:r>
            <a:r>
              <a:rPr lang="it-IT" sz="2800" dirty="0" err="1" smtClean="0"/>
              <a:t>Paderno</a:t>
            </a:r>
            <a:r>
              <a:rPr lang="it-IT" sz="2800" dirty="0" smtClean="0"/>
              <a:t> </a:t>
            </a:r>
            <a:r>
              <a:rPr lang="it-IT" sz="2800" dirty="0" err="1" smtClean="0"/>
              <a:t>Dugnano</a:t>
            </a:r>
            <a:r>
              <a:rPr lang="it-IT" sz="2800" dirty="0" smtClean="0"/>
              <a:t> (Milano) 3-14 anni</a:t>
            </a:r>
          </a:p>
          <a:p>
            <a:r>
              <a:rPr lang="it-IT" sz="2800" dirty="0" smtClean="0"/>
              <a:t> Turchia  </a:t>
            </a:r>
            <a:r>
              <a:rPr lang="it-IT" sz="2800" dirty="0" err="1" smtClean="0"/>
              <a:t>Tarsus</a:t>
            </a:r>
            <a:r>
              <a:rPr lang="it-IT" sz="2800" dirty="0" smtClean="0"/>
              <a:t> 6-14anni</a:t>
            </a:r>
          </a:p>
          <a:p>
            <a:r>
              <a:rPr lang="it-IT" sz="2800" dirty="0" smtClean="0"/>
              <a:t>Spagna </a:t>
            </a:r>
            <a:r>
              <a:rPr lang="it-IT" sz="2800" dirty="0" err="1" smtClean="0"/>
              <a:t>Dos</a:t>
            </a:r>
            <a:r>
              <a:rPr lang="it-IT" sz="2800" dirty="0" smtClean="0"/>
              <a:t> </a:t>
            </a:r>
            <a:r>
              <a:rPr lang="it-IT" sz="2800" dirty="0" err="1" smtClean="0"/>
              <a:t>Hermanas</a:t>
            </a:r>
            <a:r>
              <a:rPr lang="it-IT" sz="2800" dirty="0" smtClean="0"/>
              <a:t> Andalusia Collegio bilingue</a:t>
            </a:r>
          </a:p>
          <a:p>
            <a:r>
              <a:rPr lang="it-IT" sz="2800" dirty="0" smtClean="0"/>
              <a:t>Slovenia Lubbiana1-6 anni</a:t>
            </a:r>
          </a:p>
          <a:p>
            <a:r>
              <a:rPr lang="it-IT" sz="2800" dirty="0" smtClean="0"/>
              <a:t>Portogallo </a:t>
            </a:r>
            <a:r>
              <a:rPr lang="it-IT" sz="2800" dirty="0" err="1" smtClean="0"/>
              <a:t>Alverca</a:t>
            </a:r>
            <a:r>
              <a:rPr lang="it-IT" sz="2800" dirty="0" smtClean="0"/>
              <a:t> Lisbona istituzione sociale privata (</a:t>
            </a:r>
            <a:r>
              <a:rPr lang="it-IT" sz="2800" dirty="0" err="1" smtClean="0"/>
              <a:t>onlus</a:t>
            </a:r>
            <a:r>
              <a:rPr lang="it-IT" sz="2800" dirty="0" smtClean="0"/>
              <a:t>) 3-14 anni</a:t>
            </a:r>
          </a:p>
          <a:p>
            <a:r>
              <a:rPr lang="it-IT" sz="2800" dirty="0" smtClean="0"/>
              <a:t>Lituania </a:t>
            </a:r>
            <a:r>
              <a:rPr lang="it-IT" sz="2800" dirty="0" err="1" smtClean="0"/>
              <a:t>Labunava</a:t>
            </a:r>
            <a:r>
              <a:rPr lang="it-IT" sz="2800" dirty="0"/>
              <a:t> </a:t>
            </a:r>
            <a:r>
              <a:rPr lang="it-IT" sz="2800" dirty="0" err="1" smtClean="0"/>
              <a:t>Kedainiai</a:t>
            </a:r>
            <a:r>
              <a:rPr lang="it-IT" sz="2800" dirty="0" smtClean="0"/>
              <a:t> 2-16 anni</a:t>
            </a:r>
          </a:p>
          <a:p>
            <a:r>
              <a:rPr lang="it-IT" sz="2800" dirty="0" smtClean="0"/>
              <a:t>Lettonia </a:t>
            </a:r>
            <a:r>
              <a:rPr lang="it-IT" sz="2800" dirty="0" err="1" smtClean="0"/>
              <a:t>Daugavpils</a:t>
            </a:r>
            <a:r>
              <a:rPr lang="it-IT" sz="2800" dirty="0" smtClean="0"/>
              <a:t> 2-7 anni</a:t>
            </a:r>
          </a:p>
          <a:p>
            <a:r>
              <a:rPr lang="it-IT" sz="2800" dirty="0" smtClean="0"/>
              <a:t>Romania </a:t>
            </a:r>
            <a:r>
              <a:rPr lang="it-IT" sz="2800" dirty="0" err="1" smtClean="0"/>
              <a:t>Ocna</a:t>
            </a:r>
            <a:r>
              <a:rPr lang="it-IT" sz="2800" dirty="0" smtClean="0"/>
              <a:t> </a:t>
            </a:r>
            <a:r>
              <a:rPr lang="it-IT" sz="2800" dirty="0" err="1" smtClean="0"/>
              <a:t>Sibiului</a:t>
            </a:r>
            <a:r>
              <a:rPr lang="it-IT" sz="2800" dirty="0" smtClean="0"/>
              <a:t> (</a:t>
            </a:r>
            <a:r>
              <a:rPr lang="it-IT" sz="2800" dirty="0" err="1" smtClean="0"/>
              <a:t>Sibiu</a:t>
            </a:r>
            <a:r>
              <a:rPr lang="it-IT" sz="2800" dirty="0" smtClean="0"/>
              <a:t> ) 3-14 anni</a:t>
            </a:r>
            <a:endParaRPr lang="it-IT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OBIETTIVI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endParaRPr lang="it-IT" dirty="0" smtClean="0"/>
          </a:p>
          <a:p>
            <a:pPr>
              <a:buNone/>
            </a:pPr>
            <a:r>
              <a:rPr lang="it-IT" sz="9600" dirty="0" smtClean="0"/>
              <a:t>.Insegnare inglese nella scuola dell’infanzia utilizzando CLIL,  giochi, drammatizzazioni e ITC</a:t>
            </a:r>
          </a:p>
          <a:p>
            <a:pPr>
              <a:buNone/>
            </a:pPr>
            <a:r>
              <a:rPr lang="it-IT" sz="9600" dirty="0" smtClean="0"/>
              <a:t>.Utilizzare la lingua inglese durante le attività quotidiane, pertanto integrare il progetto nella programmazione curricolare</a:t>
            </a:r>
          </a:p>
          <a:p>
            <a:pPr>
              <a:buNone/>
            </a:pPr>
            <a:r>
              <a:rPr lang="it-IT" sz="9600" dirty="0" smtClean="0"/>
              <a:t>.Implementare le conoscenze linguistiche degli insegnanti</a:t>
            </a:r>
          </a:p>
          <a:p>
            <a:pPr>
              <a:buNone/>
            </a:pPr>
            <a:r>
              <a:rPr lang="it-IT" sz="9600" dirty="0" smtClean="0"/>
              <a:t>.Condividere nuove metodologie e risorse didattiche con i </a:t>
            </a:r>
            <a:r>
              <a:rPr lang="it-IT" sz="9600" dirty="0" err="1" smtClean="0"/>
              <a:t>partners</a:t>
            </a:r>
            <a:r>
              <a:rPr lang="it-IT" sz="9600" dirty="0" smtClean="0"/>
              <a:t> </a:t>
            </a:r>
          </a:p>
          <a:p>
            <a:pPr>
              <a:buNone/>
            </a:pPr>
            <a:r>
              <a:rPr lang="it-IT" sz="9600" dirty="0" smtClean="0"/>
              <a:t>.Conoscere differenze e somiglianze dei diversi paesi</a:t>
            </a:r>
          </a:p>
          <a:p>
            <a:pPr>
              <a:buNone/>
            </a:pPr>
            <a:r>
              <a:rPr lang="it-IT" sz="9600" dirty="0" smtClean="0"/>
              <a:t>.Promuovere la tolleranza nel rispetto delle differenze  culturali</a:t>
            </a:r>
          </a:p>
          <a:p>
            <a:pPr>
              <a:buNone/>
            </a:pPr>
            <a:r>
              <a:rPr lang="it-IT" sz="9600" dirty="0" smtClean="0"/>
              <a:t>.Coinvolgere i genitori in tutte le fasi del progetto</a:t>
            </a:r>
          </a:p>
          <a:p>
            <a:pPr>
              <a:buNone/>
            </a:pPr>
            <a:r>
              <a:rPr lang="it-IT" sz="9600" dirty="0" smtClean="0"/>
              <a:t>.Coinvolgere le autorità locali nella diffusione del progetto </a:t>
            </a:r>
          </a:p>
          <a:p>
            <a:pPr>
              <a:buNone/>
            </a:pPr>
            <a:endParaRPr lang="it-IT" sz="8600" dirty="0" smtClean="0"/>
          </a:p>
          <a:p>
            <a:pPr>
              <a:buNone/>
            </a:pPr>
            <a:endParaRPr lang="it-IT" sz="8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COMPITI </a:t>
            </a:r>
            <a:r>
              <a:rPr lang="it-IT" dirty="0" err="1" smtClean="0"/>
              <a:t>DI</a:t>
            </a:r>
            <a:r>
              <a:rPr lang="it-IT" dirty="0" smtClean="0"/>
              <a:t> CIASCUN PARTNER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it-IT" sz="2400" dirty="0" smtClean="0"/>
              <a:t>Polonia coordinatrice </a:t>
            </a:r>
          </a:p>
          <a:p>
            <a:r>
              <a:rPr lang="it-IT" sz="2400" dirty="0" smtClean="0"/>
              <a:t>Lituania responsabile dell’</a:t>
            </a:r>
            <a:r>
              <a:rPr lang="it-IT" sz="2400" dirty="0" err="1" smtClean="0"/>
              <a:t>Europass</a:t>
            </a:r>
            <a:r>
              <a:rPr lang="it-IT" sz="2400" dirty="0" smtClean="0"/>
              <a:t> e del monitoraggio e valutazione delle competenze degli insegnanti</a:t>
            </a:r>
          </a:p>
          <a:p>
            <a:r>
              <a:rPr lang="it-IT" sz="2400" dirty="0" smtClean="0"/>
              <a:t>Lettonia responsabile del monitoraggio e valutazione delle competenze degli alunni</a:t>
            </a:r>
          </a:p>
          <a:p>
            <a:r>
              <a:rPr lang="it-IT" sz="2400" dirty="0" smtClean="0"/>
              <a:t>Italia responsabile CLIL e </a:t>
            </a:r>
            <a:r>
              <a:rPr lang="it-IT" sz="2400" dirty="0" err="1" smtClean="0"/>
              <a:t>potfolio</a:t>
            </a:r>
            <a:endParaRPr lang="it-IT" sz="2400" dirty="0" smtClean="0"/>
          </a:p>
          <a:p>
            <a:r>
              <a:rPr lang="it-IT" sz="2400" dirty="0" smtClean="0"/>
              <a:t>Spagna responsabile per la piattaforma </a:t>
            </a:r>
            <a:r>
              <a:rPr lang="it-IT" sz="2400" dirty="0" err="1" smtClean="0"/>
              <a:t>e-Twinning</a:t>
            </a:r>
            <a:r>
              <a:rPr lang="it-IT" sz="2400" dirty="0" smtClean="0"/>
              <a:t> e per il bilinguismo</a:t>
            </a:r>
          </a:p>
          <a:p>
            <a:r>
              <a:rPr lang="it-IT" sz="2400" dirty="0" smtClean="0"/>
              <a:t>Romania responsabile della creazione del pupazzo del progetto (un gufo), del logo e della canzone del progetto;del monitoraggio e della valutazione delle opinioni dei genitori sui benefici dell’insegnamento precoce della lingua inglese e dei risultati del progetto </a:t>
            </a:r>
            <a:endParaRPr lang="it-IT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/>
          <a:lstStyle/>
          <a:p>
            <a:r>
              <a:rPr lang="it-IT" sz="2400" dirty="0" smtClean="0"/>
              <a:t>Turchia responsabile blog e del monitoraggio e della valutazione degli incontri</a:t>
            </a:r>
          </a:p>
          <a:p>
            <a:r>
              <a:rPr lang="it-IT" sz="2400" dirty="0" smtClean="0"/>
              <a:t>Portogallo responsabile della creazione di un e-book del materiale prodotto</a:t>
            </a:r>
          </a:p>
          <a:p>
            <a:r>
              <a:rPr lang="it-IT" sz="2400" dirty="0" smtClean="0"/>
              <a:t>Slovenia responsabile della raccolta del materiale didattico per l’e-book</a:t>
            </a:r>
            <a:endParaRPr lang="it-IT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AZIONI E PRODOTTI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214974"/>
          </a:xfrm>
        </p:spPr>
        <p:txBody>
          <a:bodyPr>
            <a:noAutofit/>
          </a:bodyPr>
          <a:lstStyle/>
          <a:p>
            <a:r>
              <a:rPr lang="it-IT" sz="2400" dirty="0" err="1" smtClean="0"/>
              <a:t>E-book</a:t>
            </a:r>
            <a:r>
              <a:rPr lang="it-IT" sz="2400" dirty="0" smtClean="0"/>
              <a:t> con 14 </a:t>
            </a:r>
            <a:r>
              <a:rPr lang="it-IT" sz="2400" dirty="0" err="1" smtClean="0"/>
              <a:t>sets</a:t>
            </a:r>
            <a:r>
              <a:rPr lang="it-IT" sz="2400" dirty="0" smtClean="0"/>
              <a:t> di materiale didattico fotocopiabile:</a:t>
            </a:r>
            <a:r>
              <a:rPr lang="it-IT" sz="2400" dirty="0" err="1" smtClean="0"/>
              <a:t>hello</a:t>
            </a:r>
            <a:r>
              <a:rPr lang="it-IT" sz="2400" dirty="0" smtClean="0"/>
              <a:t> e presentazione di se stessi,la famiglia,i giocattoli,gli animali,i mezzi di trasporto,i vestiti,gli sport,noi siamo amici,il cibo,le emozioni,la casa,il tempo meteorologico,la mia giornata e io sono intelligente</a:t>
            </a:r>
          </a:p>
          <a:p>
            <a:r>
              <a:rPr lang="it-IT" sz="2400" dirty="0" smtClean="0"/>
              <a:t>I </a:t>
            </a:r>
            <a:r>
              <a:rPr lang="it-IT" sz="2400" dirty="0" smtClean="0"/>
              <a:t>contenuti </a:t>
            </a:r>
            <a:r>
              <a:rPr lang="it-IT" sz="2400" dirty="0" smtClean="0"/>
              <a:t>vengono affrontati </a:t>
            </a:r>
            <a:r>
              <a:rPr lang="it-IT" sz="2400" dirty="0" smtClean="0"/>
              <a:t>in musica,arte,movimento </a:t>
            </a:r>
            <a:r>
              <a:rPr lang="it-IT" sz="2400" dirty="0" smtClean="0"/>
              <a:t>e letteratura</a:t>
            </a:r>
          </a:p>
          <a:p>
            <a:r>
              <a:rPr lang="it-IT" sz="2400" dirty="0" smtClean="0"/>
              <a:t>Lezioni aperte a insegnanti di altre scuole dell’infanzia e ai </a:t>
            </a:r>
            <a:r>
              <a:rPr lang="it-IT" sz="2400" dirty="0" smtClean="0"/>
              <a:t>genitori</a:t>
            </a:r>
            <a:endParaRPr lang="it-IT" sz="2400" dirty="0" smtClean="0"/>
          </a:p>
          <a:p>
            <a:r>
              <a:rPr lang="it-IT" sz="2400" dirty="0" smtClean="0"/>
              <a:t>Portfolio</a:t>
            </a:r>
          </a:p>
          <a:p>
            <a:r>
              <a:rPr lang="it-IT" sz="2400" dirty="0" smtClean="0"/>
              <a:t>Talent </a:t>
            </a:r>
            <a:r>
              <a:rPr lang="it-IT" sz="2400" dirty="0" smtClean="0"/>
              <a:t>show</a:t>
            </a:r>
            <a:endParaRPr lang="it-IT" sz="2400" dirty="0" smtClean="0"/>
          </a:p>
          <a:p>
            <a:r>
              <a:rPr lang="it-IT" sz="2400" dirty="0" err="1" smtClean="0"/>
              <a:t>Viseoconferenze</a:t>
            </a:r>
            <a:endParaRPr lang="it-IT" sz="2400" dirty="0" smtClean="0"/>
          </a:p>
          <a:p>
            <a:r>
              <a:rPr lang="it-IT" sz="2400" dirty="0" smtClean="0"/>
              <a:t>Mostra inerente le attività svolte</a:t>
            </a:r>
            <a:endParaRPr lang="it-IT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METODOLOGIA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 smtClean="0"/>
              <a:t>CLIL(</a:t>
            </a:r>
            <a:r>
              <a:rPr lang="it-IT" sz="2400" dirty="0" err="1" smtClean="0"/>
              <a:t>Content</a:t>
            </a:r>
            <a:r>
              <a:rPr lang="it-IT" sz="2400" dirty="0" smtClean="0"/>
              <a:t> and </a:t>
            </a:r>
            <a:r>
              <a:rPr lang="it-IT" sz="2400" dirty="0" err="1" smtClean="0"/>
              <a:t>Language</a:t>
            </a:r>
            <a:r>
              <a:rPr lang="it-IT" sz="2400" dirty="0" smtClean="0"/>
              <a:t> </a:t>
            </a:r>
            <a:r>
              <a:rPr lang="it-IT" sz="2400" dirty="0" err="1" smtClean="0"/>
              <a:t>Integrated</a:t>
            </a:r>
            <a:r>
              <a:rPr lang="it-IT" sz="2400" dirty="0" smtClean="0"/>
              <a:t> </a:t>
            </a:r>
            <a:r>
              <a:rPr lang="it-IT" sz="2400" dirty="0" err="1" smtClean="0"/>
              <a:t>Learning</a:t>
            </a:r>
            <a:r>
              <a:rPr lang="it-IT" sz="2400" dirty="0" smtClean="0"/>
              <a:t>)</a:t>
            </a:r>
          </a:p>
          <a:p>
            <a:r>
              <a:rPr lang="it-IT" sz="2400" dirty="0" smtClean="0"/>
              <a:t>PBL(</a:t>
            </a:r>
            <a:r>
              <a:rPr lang="it-IT" sz="2400" dirty="0" err="1" smtClean="0"/>
              <a:t>Problem-based</a:t>
            </a:r>
            <a:r>
              <a:rPr lang="it-IT" sz="2400" dirty="0" smtClean="0"/>
              <a:t> </a:t>
            </a:r>
            <a:r>
              <a:rPr lang="it-IT" sz="2400" dirty="0" err="1" smtClean="0"/>
              <a:t>learning</a:t>
            </a:r>
            <a:r>
              <a:rPr lang="it-IT" sz="2400" dirty="0" smtClean="0"/>
              <a:t>)</a:t>
            </a:r>
          </a:p>
          <a:p>
            <a:r>
              <a:rPr lang="it-IT" sz="2400" dirty="0" err="1" smtClean="0"/>
              <a:t>Education</a:t>
            </a:r>
            <a:r>
              <a:rPr lang="it-IT" sz="2400" dirty="0" smtClean="0"/>
              <a:t> </a:t>
            </a:r>
            <a:r>
              <a:rPr lang="it-IT" sz="2400" dirty="0" err="1" smtClean="0"/>
              <a:t>throught</a:t>
            </a:r>
            <a:r>
              <a:rPr lang="it-IT" sz="2400" dirty="0" smtClean="0"/>
              <a:t> play,</a:t>
            </a:r>
            <a:r>
              <a:rPr lang="it-IT" sz="2400" dirty="0" err="1" smtClean="0"/>
              <a:t>drama</a:t>
            </a:r>
            <a:endParaRPr lang="it-IT" sz="2400" dirty="0" smtClean="0"/>
          </a:p>
          <a:p>
            <a:r>
              <a:rPr lang="it-IT" sz="2400" dirty="0" smtClean="0"/>
              <a:t>ITC</a:t>
            </a:r>
            <a:endParaRPr lang="it-IT" sz="2400" dirty="0" smtClean="0"/>
          </a:p>
          <a:p>
            <a:endParaRPr lang="it-IT" sz="2400" dirty="0" smtClean="0"/>
          </a:p>
          <a:p>
            <a:endParaRPr lang="it-IT" sz="2400" dirty="0" smtClean="0"/>
          </a:p>
          <a:p>
            <a:endParaRPr lang="it-IT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494</Words>
  <Application>Microsoft Office PowerPoint</Application>
  <PresentationFormat>Presentazione su schermo (4:3)</PresentationFormat>
  <Paragraphs>58</Paragraphs>
  <Slides>9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Diapositiva 1</vt:lpstr>
      <vt:lpstr>Diapositiva 2</vt:lpstr>
      <vt:lpstr>Erasmus + 2016/2018 CLEVER</vt:lpstr>
      <vt:lpstr>PAESI PARTECIPANTI</vt:lpstr>
      <vt:lpstr>OBIETTIVI </vt:lpstr>
      <vt:lpstr>COMPITI DI CIASCUN PARTNER</vt:lpstr>
      <vt:lpstr>Diapositiva 7</vt:lpstr>
      <vt:lpstr>AZIONI E PRODOTTI</vt:lpstr>
      <vt:lpstr>METODOLOGIA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CLEVER</dc:title>
  <dc:creator>elisabetta</dc:creator>
  <cp:lastModifiedBy>elisabetta</cp:lastModifiedBy>
  <cp:revision>48</cp:revision>
  <dcterms:created xsi:type="dcterms:W3CDTF">2016-08-29T19:42:46Z</dcterms:created>
  <dcterms:modified xsi:type="dcterms:W3CDTF">2016-09-20T19:32:47Z</dcterms:modified>
</cp:coreProperties>
</file>